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64" r:id="rId2"/>
    <p:sldId id="490" r:id="rId3"/>
    <p:sldId id="565" r:id="rId4"/>
    <p:sldId id="569" r:id="rId5"/>
    <p:sldId id="570" r:id="rId6"/>
    <p:sldId id="282" r:id="rId7"/>
    <p:sldId id="344" r:id="rId8"/>
    <p:sldId id="550" r:id="rId9"/>
    <p:sldId id="492" r:id="rId10"/>
    <p:sldId id="574" r:id="rId11"/>
    <p:sldId id="567" r:id="rId12"/>
    <p:sldId id="347" r:id="rId13"/>
    <p:sldId id="544" r:id="rId14"/>
    <p:sldId id="552" r:id="rId15"/>
    <p:sldId id="363" r:id="rId16"/>
    <p:sldId id="545" r:id="rId17"/>
    <p:sldId id="365" r:id="rId18"/>
    <p:sldId id="366" r:id="rId19"/>
    <p:sldId id="534" r:id="rId20"/>
    <p:sldId id="533" r:id="rId21"/>
    <p:sldId id="370" r:id="rId22"/>
    <p:sldId id="342" r:id="rId23"/>
    <p:sldId id="269" r:id="rId24"/>
    <p:sldId id="371" r:id="rId25"/>
    <p:sldId id="267" r:id="rId26"/>
    <p:sldId id="372" r:id="rId27"/>
    <p:sldId id="261" r:id="rId28"/>
    <p:sldId id="519" r:id="rId29"/>
    <p:sldId id="530" r:id="rId30"/>
    <p:sldId id="571" r:id="rId31"/>
    <p:sldId id="572" r:id="rId32"/>
    <p:sldId id="573" r:id="rId33"/>
    <p:sldId id="575" r:id="rId34"/>
    <p:sldId id="383" r:id="rId35"/>
    <p:sldId id="577" r:id="rId36"/>
    <p:sldId id="380" r:id="rId37"/>
    <p:sldId id="385" r:id="rId38"/>
    <p:sldId id="576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18"/>
  </p:normalViewPr>
  <p:slideViewPr>
    <p:cSldViewPr showGuides="1">
      <p:cViewPr varScale="1">
        <p:scale>
          <a:sx n="70" d="100"/>
          <a:sy n="70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EA4AC-2B8B-B142-8CD0-2324F3EF3C8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E10F0-10D7-C047-9B02-10394B12A7E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smtClean="0"/>
            <a:t>1. </a:t>
          </a:r>
          <a:r>
            <a:rPr lang="en-US" sz="2400" b="1" dirty="0" smtClean="0"/>
            <a:t>Welcome</a:t>
          </a:r>
          <a:endParaRPr lang="en-US" sz="2000" b="1" dirty="0"/>
        </a:p>
      </dgm:t>
    </dgm:pt>
    <dgm:pt modelId="{1D362E9D-2402-9040-98EC-078F7575B574}" type="parTrans" cxnId="{D07D4133-85CF-A246-BAE3-4C29BAA64D84}">
      <dgm:prSet/>
      <dgm:spPr/>
      <dgm:t>
        <a:bodyPr/>
        <a:lstStyle/>
        <a:p>
          <a:endParaRPr lang="en-US"/>
        </a:p>
      </dgm:t>
    </dgm:pt>
    <dgm:pt modelId="{B7EF7DB9-D022-9D4A-9B7D-72EC23A63723}" type="sibTrans" cxnId="{D07D4133-85CF-A246-BAE3-4C29BAA64D84}">
      <dgm:prSet/>
      <dgm:spPr/>
      <dgm:t>
        <a:bodyPr/>
        <a:lstStyle/>
        <a:p>
          <a:endParaRPr lang="en-US"/>
        </a:p>
      </dgm:t>
    </dgm:pt>
    <dgm:pt modelId="{1EFC74F6-DBBF-9C46-8160-795515E4240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smtClean="0"/>
            <a:t>2. </a:t>
          </a:r>
          <a:r>
            <a:rPr lang="en-US" sz="2400" b="1" dirty="0" smtClean="0"/>
            <a:t>Interview</a:t>
          </a:r>
          <a:endParaRPr lang="en-US" sz="1800" b="1" dirty="0"/>
        </a:p>
      </dgm:t>
    </dgm:pt>
    <dgm:pt modelId="{3FCC97F0-A322-2349-A646-43687662D0C1}" type="parTrans" cxnId="{6F05D7BF-0F2C-8E44-ADD0-1C90FF6012BF}">
      <dgm:prSet/>
      <dgm:spPr/>
      <dgm:t>
        <a:bodyPr/>
        <a:lstStyle/>
        <a:p>
          <a:endParaRPr lang="en-US"/>
        </a:p>
      </dgm:t>
    </dgm:pt>
    <dgm:pt modelId="{BC5DADC4-4D30-EE47-B0C3-2EB28781DD5A}" type="sibTrans" cxnId="{6F05D7BF-0F2C-8E44-ADD0-1C90FF6012BF}">
      <dgm:prSet/>
      <dgm:spPr/>
      <dgm:t>
        <a:bodyPr/>
        <a:lstStyle/>
        <a:p>
          <a:endParaRPr lang="en-US"/>
        </a:p>
      </dgm:t>
    </dgm:pt>
    <dgm:pt modelId="{582006D3-E21B-9C45-A06B-0FE592DE6C7A}">
      <dgm:prSet phldrT="[Text]" custT="1"/>
      <dgm:spPr/>
      <dgm:t>
        <a:bodyPr/>
        <a:lstStyle/>
        <a:p>
          <a:r>
            <a:rPr lang="en-US" sz="2400" dirty="0" smtClean="0"/>
            <a:t>3. </a:t>
          </a:r>
          <a:r>
            <a:rPr lang="en-US" sz="2400" b="1" dirty="0" err="1" smtClean="0"/>
            <a:t>Digitise</a:t>
          </a:r>
          <a:r>
            <a:rPr lang="en-US" sz="2800" b="1" dirty="0" smtClean="0"/>
            <a:t> </a:t>
          </a:r>
          <a:endParaRPr lang="en-US" sz="1600" b="1" dirty="0"/>
        </a:p>
      </dgm:t>
    </dgm:pt>
    <dgm:pt modelId="{AE620038-58CD-D645-A5B3-03244E14E018}" type="parTrans" cxnId="{2E3FA468-6155-FC41-824C-EA0B973F8330}">
      <dgm:prSet/>
      <dgm:spPr/>
      <dgm:t>
        <a:bodyPr/>
        <a:lstStyle/>
        <a:p>
          <a:endParaRPr lang="en-US"/>
        </a:p>
      </dgm:t>
    </dgm:pt>
    <dgm:pt modelId="{5C0827BA-D4D6-444E-A1C2-3B0BBC2ACACA}" type="sibTrans" cxnId="{2E3FA468-6155-FC41-824C-EA0B973F8330}">
      <dgm:prSet/>
      <dgm:spPr/>
      <dgm:t>
        <a:bodyPr/>
        <a:lstStyle/>
        <a:p>
          <a:endParaRPr lang="en-US"/>
        </a:p>
      </dgm:t>
    </dgm:pt>
    <dgm:pt modelId="{5A8F7361-4862-B64B-B3C2-748158E566F9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 smtClean="0"/>
            <a:t>4. </a:t>
          </a:r>
          <a:r>
            <a:rPr lang="en-US" sz="2400" b="1" dirty="0" smtClean="0"/>
            <a:t>Upload</a:t>
          </a:r>
          <a:endParaRPr lang="en-US" sz="1600" b="1" dirty="0"/>
        </a:p>
      </dgm:t>
    </dgm:pt>
    <dgm:pt modelId="{461279BA-9BBF-D44D-9627-33E9F0D0C7A7}" type="parTrans" cxnId="{269A48A2-A170-114B-8187-87467817A6D1}">
      <dgm:prSet/>
      <dgm:spPr/>
      <dgm:t>
        <a:bodyPr/>
        <a:lstStyle/>
        <a:p>
          <a:endParaRPr lang="en-US"/>
        </a:p>
      </dgm:t>
    </dgm:pt>
    <dgm:pt modelId="{0FC9B324-DDB0-3546-BCF9-827F1015D264}" type="sibTrans" cxnId="{269A48A2-A170-114B-8187-87467817A6D1}">
      <dgm:prSet/>
      <dgm:spPr/>
      <dgm:t>
        <a:bodyPr/>
        <a:lstStyle/>
        <a:p>
          <a:endParaRPr lang="en-US"/>
        </a:p>
      </dgm:t>
    </dgm:pt>
    <dgm:pt modelId="{180894E4-FE45-2541-B898-2D47A60DF9A4}" type="pres">
      <dgm:prSet presAssocID="{E6EEA4AC-2B8B-B142-8CD0-2324F3EF3C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28A31-8351-BA44-A778-620FD4FF6F6D}" type="pres">
      <dgm:prSet presAssocID="{E6EEA4AC-2B8B-B142-8CD0-2324F3EF3C8E}" presName="arrow" presStyleLbl="bgShp" presStyleIdx="0" presStyleCnt="1"/>
      <dgm:spPr/>
      <dgm:t>
        <a:bodyPr/>
        <a:lstStyle/>
        <a:p>
          <a:endParaRPr lang="en-GB"/>
        </a:p>
      </dgm:t>
    </dgm:pt>
    <dgm:pt modelId="{005F1A7D-0462-544E-9961-5B24055C28C4}" type="pres">
      <dgm:prSet presAssocID="{E6EEA4AC-2B8B-B142-8CD0-2324F3EF3C8E}" presName="linearProcess" presStyleCnt="0"/>
      <dgm:spPr/>
    </dgm:pt>
    <dgm:pt modelId="{AA73E6E2-70B9-074F-9146-55CF64EE6EF4}" type="pres">
      <dgm:prSet presAssocID="{B99E10F0-10D7-C047-9B02-10394B12A7E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7D204-0FA1-014A-B15F-A0AD4BCED3B9}" type="pres">
      <dgm:prSet presAssocID="{B7EF7DB9-D022-9D4A-9B7D-72EC23A63723}" presName="sibTrans" presStyleCnt="0"/>
      <dgm:spPr/>
    </dgm:pt>
    <dgm:pt modelId="{B62E3ABC-5A41-BA4E-BCDB-5CE12729E548}" type="pres">
      <dgm:prSet presAssocID="{1EFC74F6-DBBF-9C46-8160-795515E4240C}" presName="textNode" presStyleLbl="node1" presStyleIdx="1" presStyleCnt="4" custScaleX="108982" custScaleY="111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5EAB7-68FD-7547-8873-D661E182637B}" type="pres">
      <dgm:prSet presAssocID="{BC5DADC4-4D30-EE47-B0C3-2EB28781DD5A}" presName="sibTrans" presStyleCnt="0"/>
      <dgm:spPr/>
    </dgm:pt>
    <dgm:pt modelId="{6E4FE880-CBD8-D94B-90A6-1454C65B17AD}" type="pres">
      <dgm:prSet presAssocID="{582006D3-E21B-9C45-A06B-0FE592DE6C7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DA3AB-0D39-3948-AD1F-318D63C25879}" type="pres">
      <dgm:prSet presAssocID="{5C0827BA-D4D6-444E-A1C2-3B0BBC2ACACA}" presName="sibTrans" presStyleCnt="0"/>
      <dgm:spPr/>
    </dgm:pt>
    <dgm:pt modelId="{3CEEB169-EF3F-5040-969E-C1DF83D0BA1E}" type="pres">
      <dgm:prSet presAssocID="{5A8F7361-4862-B64B-B3C2-748158E566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F04DB-714F-E04C-BEE6-D75143AFA4B0}" type="presOf" srcId="{B99E10F0-10D7-C047-9B02-10394B12A7EA}" destId="{AA73E6E2-70B9-074F-9146-55CF64EE6EF4}" srcOrd="0" destOrd="0" presId="urn:microsoft.com/office/officeart/2005/8/layout/hProcess9"/>
    <dgm:cxn modelId="{D67407E9-7800-E74E-B339-9542FF66791E}" type="presOf" srcId="{5A8F7361-4862-B64B-B3C2-748158E566F9}" destId="{3CEEB169-EF3F-5040-969E-C1DF83D0BA1E}" srcOrd="0" destOrd="0" presId="urn:microsoft.com/office/officeart/2005/8/layout/hProcess9"/>
    <dgm:cxn modelId="{2E3FA468-6155-FC41-824C-EA0B973F8330}" srcId="{E6EEA4AC-2B8B-B142-8CD0-2324F3EF3C8E}" destId="{582006D3-E21B-9C45-A06B-0FE592DE6C7A}" srcOrd="2" destOrd="0" parTransId="{AE620038-58CD-D645-A5B3-03244E14E018}" sibTransId="{5C0827BA-D4D6-444E-A1C2-3B0BBC2ACACA}"/>
    <dgm:cxn modelId="{D07D4133-85CF-A246-BAE3-4C29BAA64D84}" srcId="{E6EEA4AC-2B8B-B142-8CD0-2324F3EF3C8E}" destId="{B99E10F0-10D7-C047-9B02-10394B12A7EA}" srcOrd="0" destOrd="0" parTransId="{1D362E9D-2402-9040-98EC-078F7575B574}" sibTransId="{B7EF7DB9-D022-9D4A-9B7D-72EC23A63723}"/>
    <dgm:cxn modelId="{6F05D7BF-0F2C-8E44-ADD0-1C90FF6012BF}" srcId="{E6EEA4AC-2B8B-B142-8CD0-2324F3EF3C8E}" destId="{1EFC74F6-DBBF-9C46-8160-795515E4240C}" srcOrd="1" destOrd="0" parTransId="{3FCC97F0-A322-2349-A646-43687662D0C1}" sibTransId="{BC5DADC4-4D30-EE47-B0C3-2EB28781DD5A}"/>
    <dgm:cxn modelId="{CFF53E81-A525-FA4B-92FF-ED7114B34C50}" type="presOf" srcId="{582006D3-E21B-9C45-A06B-0FE592DE6C7A}" destId="{6E4FE880-CBD8-D94B-90A6-1454C65B17AD}" srcOrd="0" destOrd="0" presId="urn:microsoft.com/office/officeart/2005/8/layout/hProcess9"/>
    <dgm:cxn modelId="{B9B3963C-9D37-6646-ACA2-4E8A1B5A0AAF}" type="presOf" srcId="{E6EEA4AC-2B8B-B142-8CD0-2324F3EF3C8E}" destId="{180894E4-FE45-2541-B898-2D47A60DF9A4}" srcOrd="0" destOrd="0" presId="urn:microsoft.com/office/officeart/2005/8/layout/hProcess9"/>
    <dgm:cxn modelId="{269A48A2-A170-114B-8187-87467817A6D1}" srcId="{E6EEA4AC-2B8B-B142-8CD0-2324F3EF3C8E}" destId="{5A8F7361-4862-B64B-B3C2-748158E566F9}" srcOrd="3" destOrd="0" parTransId="{461279BA-9BBF-D44D-9627-33E9F0D0C7A7}" sibTransId="{0FC9B324-DDB0-3546-BCF9-827F1015D264}"/>
    <dgm:cxn modelId="{ACEA9BDD-C31C-6A48-928E-445ECFC73EB9}" type="presOf" srcId="{1EFC74F6-DBBF-9C46-8160-795515E4240C}" destId="{B62E3ABC-5A41-BA4E-BCDB-5CE12729E548}" srcOrd="0" destOrd="0" presId="urn:microsoft.com/office/officeart/2005/8/layout/hProcess9"/>
    <dgm:cxn modelId="{9F3F2973-4DED-9941-873A-7143E7CAC300}" type="presParOf" srcId="{180894E4-FE45-2541-B898-2D47A60DF9A4}" destId="{00728A31-8351-BA44-A778-620FD4FF6F6D}" srcOrd="0" destOrd="0" presId="urn:microsoft.com/office/officeart/2005/8/layout/hProcess9"/>
    <dgm:cxn modelId="{DECE2A43-8170-C848-A876-60561204FA1D}" type="presParOf" srcId="{180894E4-FE45-2541-B898-2D47A60DF9A4}" destId="{005F1A7D-0462-544E-9961-5B24055C28C4}" srcOrd="1" destOrd="0" presId="urn:microsoft.com/office/officeart/2005/8/layout/hProcess9"/>
    <dgm:cxn modelId="{1EAFC09D-8A1F-E04B-93DD-6411AE94259D}" type="presParOf" srcId="{005F1A7D-0462-544E-9961-5B24055C28C4}" destId="{AA73E6E2-70B9-074F-9146-55CF64EE6EF4}" srcOrd="0" destOrd="0" presId="urn:microsoft.com/office/officeart/2005/8/layout/hProcess9"/>
    <dgm:cxn modelId="{4FFC5C96-720E-364F-A1BB-0055242FD536}" type="presParOf" srcId="{005F1A7D-0462-544E-9961-5B24055C28C4}" destId="{2537D204-0FA1-014A-B15F-A0AD4BCED3B9}" srcOrd="1" destOrd="0" presId="urn:microsoft.com/office/officeart/2005/8/layout/hProcess9"/>
    <dgm:cxn modelId="{DCAB1561-076E-3A4D-8386-EBFF05328C59}" type="presParOf" srcId="{005F1A7D-0462-544E-9961-5B24055C28C4}" destId="{B62E3ABC-5A41-BA4E-BCDB-5CE12729E548}" srcOrd="2" destOrd="0" presId="urn:microsoft.com/office/officeart/2005/8/layout/hProcess9"/>
    <dgm:cxn modelId="{EBC96860-D98A-A241-9BE0-FB91FE8CAD74}" type="presParOf" srcId="{005F1A7D-0462-544E-9961-5B24055C28C4}" destId="{17C5EAB7-68FD-7547-8873-D661E182637B}" srcOrd="3" destOrd="0" presId="urn:microsoft.com/office/officeart/2005/8/layout/hProcess9"/>
    <dgm:cxn modelId="{A2E9D538-D959-924B-9DC0-367E1359588B}" type="presParOf" srcId="{005F1A7D-0462-544E-9961-5B24055C28C4}" destId="{6E4FE880-CBD8-D94B-90A6-1454C65B17AD}" srcOrd="4" destOrd="0" presId="urn:microsoft.com/office/officeart/2005/8/layout/hProcess9"/>
    <dgm:cxn modelId="{CFE3F63E-A4A9-9544-8B2B-12DB19A30B5F}" type="presParOf" srcId="{005F1A7D-0462-544E-9961-5B24055C28C4}" destId="{0FADA3AB-0D39-3948-AD1F-318D63C25879}" srcOrd="5" destOrd="0" presId="urn:microsoft.com/office/officeart/2005/8/layout/hProcess9"/>
    <dgm:cxn modelId="{F1BFD6C4-D7A7-6A4E-97B8-CD92EDB6B817}" type="presParOf" srcId="{005F1A7D-0462-544E-9961-5B24055C28C4}" destId="{3CEEB169-EF3F-5040-969E-C1DF83D0BA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28A31-8351-BA44-A778-620FD4FF6F6D}">
      <dsp:nvSpPr>
        <dsp:cNvPr id="0" name=""/>
        <dsp:cNvSpPr/>
      </dsp:nvSpPr>
      <dsp:spPr>
        <a:xfrm>
          <a:off x="651509" y="0"/>
          <a:ext cx="7383780" cy="4785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73E6E2-70B9-074F-9146-55CF64EE6EF4}">
      <dsp:nvSpPr>
        <dsp:cNvPr id="0" name=""/>
        <dsp:cNvSpPr/>
      </dsp:nvSpPr>
      <dsp:spPr>
        <a:xfrm>
          <a:off x="3940" y="1435618"/>
          <a:ext cx="1890905" cy="1914158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</a:t>
          </a:r>
          <a:r>
            <a:rPr lang="en-US" sz="2400" b="1" kern="1200" dirty="0" smtClean="0"/>
            <a:t>Welcome</a:t>
          </a:r>
          <a:endParaRPr lang="en-US" sz="2000" b="1" kern="1200" dirty="0"/>
        </a:p>
      </dsp:txBody>
      <dsp:txXfrm>
        <a:off x="96246" y="1527924"/>
        <a:ext cx="1706293" cy="1729546"/>
      </dsp:txXfrm>
    </dsp:sp>
    <dsp:sp modelId="{B62E3ABC-5A41-BA4E-BCDB-5CE12729E548}">
      <dsp:nvSpPr>
        <dsp:cNvPr id="0" name=""/>
        <dsp:cNvSpPr/>
      </dsp:nvSpPr>
      <dsp:spPr>
        <a:xfrm>
          <a:off x="2209997" y="1329009"/>
          <a:ext cx="2060747" cy="212737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</a:t>
          </a:r>
          <a:r>
            <a:rPr lang="en-US" sz="2400" b="1" kern="1200" dirty="0" smtClean="0"/>
            <a:t>Interview</a:t>
          </a:r>
          <a:endParaRPr lang="en-US" sz="1800" b="1" kern="1200" dirty="0"/>
        </a:p>
      </dsp:txBody>
      <dsp:txXfrm>
        <a:off x="2310594" y="1429606"/>
        <a:ext cx="1859553" cy="1926182"/>
      </dsp:txXfrm>
    </dsp:sp>
    <dsp:sp modelId="{6E4FE880-CBD8-D94B-90A6-1454C65B17AD}">
      <dsp:nvSpPr>
        <dsp:cNvPr id="0" name=""/>
        <dsp:cNvSpPr/>
      </dsp:nvSpPr>
      <dsp:spPr>
        <a:xfrm>
          <a:off x="4585896" y="1435618"/>
          <a:ext cx="1890905" cy="1914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</a:t>
          </a:r>
          <a:r>
            <a:rPr lang="en-US" sz="2400" b="1" kern="1200" dirty="0" err="1" smtClean="0"/>
            <a:t>Digitise</a:t>
          </a:r>
          <a:r>
            <a:rPr lang="en-US" sz="2800" b="1" kern="1200" dirty="0" smtClean="0"/>
            <a:t> </a:t>
          </a:r>
          <a:endParaRPr lang="en-US" sz="1600" b="1" kern="1200" dirty="0"/>
        </a:p>
      </dsp:txBody>
      <dsp:txXfrm>
        <a:off x="4678202" y="1527924"/>
        <a:ext cx="1706293" cy="1729546"/>
      </dsp:txXfrm>
    </dsp:sp>
    <dsp:sp modelId="{3CEEB169-EF3F-5040-969E-C1DF83D0BA1E}">
      <dsp:nvSpPr>
        <dsp:cNvPr id="0" name=""/>
        <dsp:cNvSpPr/>
      </dsp:nvSpPr>
      <dsp:spPr>
        <a:xfrm>
          <a:off x="6791953" y="1435618"/>
          <a:ext cx="1890905" cy="1914158"/>
        </a:xfrm>
        <a:prstGeom prst="roundRect">
          <a:avLst/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</a:t>
          </a:r>
          <a:r>
            <a:rPr lang="en-US" sz="2400" b="1" kern="1200" dirty="0" smtClean="0"/>
            <a:t>Upload</a:t>
          </a:r>
          <a:endParaRPr lang="en-US" sz="1600" b="1" kern="1200" dirty="0"/>
        </a:p>
      </dsp:txBody>
      <dsp:txXfrm>
        <a:off x="6884259" y="1527924"/>
        <a:ext cx="1706293" cy="17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B95A8A-567A-43F8-B0C1-03235804F11C}" type="datetimeFigureOut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C76D4A-317A-404B-93C4-2747E19F07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1234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D3D208-D013-45C8-823A-DD6FB7B8F2EE}" type="datetimeFigureOut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8BF7135-6474-4E45-B0C5-F86745DAAF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52262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Quick overview. What is a roadshow?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B0E217-6B75-48C3-BF49-B271DACFF0A0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814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some ways, work begins</a:t>
            </a:r>
            <a:r>
              <a:rPr lang="en-GB" baseline="0" dirty="0" smtClean="0"/>
              <a:t> after the event. Make sure material is post-processed and uploaded. Also lots of attention.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8D24-24F0-489A-9CD9-8E08F7DB19D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9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7DC27E-87CC-4D87-A1F4-C8151CFF5646}" type="slidenum">
              <a:rPr lang="en-GB" altLang="en-US"/>
              <a:pPr eaLnBrk="1" hangingPunct="1"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RunCoCo,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422747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4ACD-9527-4EBC-9629-FA580DA20C9C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1C42-E8C3-409E-9DCE-8F97E5C94D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5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0416-B6AE-4A3D-9602-5EB1169656A4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AB4C-082D-41B2-8A0A-54E4B3C193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9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D9C8-26CB-4175-8380-447D037FB6E6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FFE5-1CFF-4B6F-927D-4318DABD7A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62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5C84-7138-4527-A262-F72992B49D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08175" y="63563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6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5A25-592E-43D4-B79B-A42D46510A96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833-55CD-47B4-863B-9AA60C8214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19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2F72-5124-4E68-9820-3C43442E4075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808C-21CE-4E8F-9349-5555054E1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A0E0-8311-404C-85FD-FB1E39F49AB0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C3E0-5A47-486B-B667-99317CB150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6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ADC7-F277-48B1-88C5-DD8FACD85983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E027-8B78-4721-8D79-64B5F440F4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66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E33C-3ABA-4715-8836-2065A9B22A98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8D3A-490A-4E81-8CD7-E6DC93A88B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48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F41A-8C80-4BCA-84C6-AAEDC8185DB8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B1D2-D466-4E73-93DA-78EA581C8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3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E718-E512-46A2-A4E1-36E39CE90259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B70D-DD22-426E-91AC-0B97BADE2E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101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27712F-4BD7-444A-80B9-473EA6D0D26E}" type="datetime1">
              <a:rPr lang="en-GB" altLang="en-US"/>
              <a:pPr>
                <a:defRPr/>
              </a:pPr>
              <a:t>20/10/2017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9EBD54-97F4-4C61-9C70-D74BBEFF9F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what-roadsho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123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Running a digital collection day in 4 steps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4100832"/>
            <a:ext cx="6750799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Stuart Lee</a:t>
            </a:r>
          </a:p>
          <a:p>
            <a:pPr algn="l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Ylva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Berglund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Prytz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ww1collections@it.ox.ac.uk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8" y="3602680"/>
            <a:ext cx="3502615" cy="29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53163" y="3032125"/>
            <a:ext cx="2890837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a typeface="+mj-ea"/>
                <a:cs typeface="+mj-cs"/>
              </a:rPr>
              <a:t>Public areas</a:t>
            </a:r>
            <a:endParaRPr lang="en-GB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8436" name="Picture 5" descr="DSC_08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795588"/>
            <a:ext cx="30448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4" descr="A6xGEzdCAAAdrr6.jpg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88106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Arial" charset="0"/>
              </a:rPr>
              <a:t> </a:t>
            </a:r>
            <a:endParaRPr lang="en-GB" altLang="en-US" sz="1800">
              <a:latin typeface="Arial" charset="0"/>
            </a:endParaRP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440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Arial" charset="0"/>
              </a:rPr>
              <a:t>  </a:t>
            </a:r>
            <a:endParaRPr lang="en-GB" altLang="en-US" sz="1800">
              <a:latin typeface="Arial" charset="0"/>
            </a:endParaRP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latin typeface="Arial" charset="0"/>
              </a:rPr>
              <a:t>D</a:t>
            </a:r>
            <a:r>
              <a:rPr lang="en-GB" altLang="en-US" sz="900">
                <a:latin typeface="Arial" charset="0"/>
              </a:rPr>
              <a:t> </a:t>
            </a:r>
            <a:endParaRPr lang="en-GB" altLang="en-US" sz="1800">
              <a:latin typeface="Arial" charset="0"/>
            </a:endParaRPr>
          </a:p>
        </p:txBody>
      </p:sp>
      <p:pic>
        <p:nvPicPr>
          <p:cNvPr id="18442" name="Picture 10" descr="O:\Europeana\Banbury\Banbury_Slideshow\DSC_05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938"/>
            <a:ext cx="35782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8" descr="O:\Europeana\Italy\Trento_contexts\IMG_08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21150"/>
            <a:ext cx="40624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" descr="DSC_083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7938"/>
            <a:ext cx="26828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ylva\Desktop\alumni\DSC_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387" y="28218"/>
            <a:ext cx="48958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Documents and Settings\ylva\Desktop\alumni\DSC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565525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79512" y="188640"/>
            <a:ext cx="389060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</a:rPr>
              <a:t>Welcome desk </a:t>
            </a:r>
            <a:r>
              <a:rPr lang="en-GB" altLang="en-US" sz="2800" i="1" dirty="0" smtClean="0">
                <a:solidFill>
                  <a:schemeClr val="bg1"/>
                </a:solidFill>
              </a:rPr>
              <a:t>then</a:t>
            </a:r>
            <a:r>
              <a:rPr lang="en-GB" altLang="en-US" sz="2800" dirty="0" smtClean="0">
                <a:solidFill>
                  <a:schemeClr val="bg1"/>
                </a:solidFill>
              </a:rPr>
              <a:t> takes visitor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</a:rPr>
              <a:t>2. INTERVIEW 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pic>
        <p:nvPicPr>
          <p:cNvPr id="2048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8260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solidFill>
                  <a:schemeClr val="bg1"/>
                </a:solidFill>
              </a:rPr>
              <a:t>Interview: </a:t>
            </a:r>
            <a:r>
              <a:rPr lang="en-GB" altLang="en-US" smtClean="0">
                <a:solidFill>
                  <a:schemeClr val="bg1"/>
                </a:solidFill>
              </a:rPr>
              <a:t>What happens?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5763" y="1527968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Check permission form</a:t>
            </a:r>
          </a:p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Record story and information</a:t>
            </a:r>
          </a:p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Selects key items</a:t>
            </a:r>
          </a:p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‘Label’ all objects </a:t>
            </a:r>
          </a:p>
          <a:p>
            <a:pPr eaLnBrk="1" hangingPunct="1">
              <a:buFont typeface="Arial" charset="0"/>
              <a:buNone/>
            </a:pPr>
            <a:endParaRPr lang="en-GB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21508" name="Picture 2" descr="C:\Documents and Settings\ylva\Desktop\alumni\DSC_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790950"/>
            <a:ext cx="41767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O:\Europeana\2013_04_Antwerp\Antwerp_contexts\Annabel\_FOT3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790950"/>
            <a:ext cx="40243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60648"/>
            <a:ext cx="287268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Who do you need?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Interviewer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‘Scribe’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(Subject expert)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63" y="363538"/>
            <a:ext cx="566578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Box 24"/>
          <p:cNvSpPr txBox="1">
            <a:spLocks noChangeArrowheads="1"/>
          </p:cNvSpPr>
          <p:nvPr/>
        </p:nvSpPr>
        <p:spPr bwMode="auto">
          <a:xfrm>
            <a:off x="4103675" y="3573015"/>
            <a:ext cx="460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err="1">
                <a:latin typeface="Bradley Hand ITC" pitchFamily="66" charset="0"/>
              </a:rPr>
              <a:t>Ltn</a:t>
            </a:r>
            <a:r>
              <a:rPr lang="en-GB" altLang="en-US" sz="1800" b="1" dirty="0">
                <a:latin typeface="Bradley Hand ITC" pitchFamily="66" charset="0"/>
              </a:rPr>
              <a:t> Smith did this and this happened and this is how we know and how the objects ended up where they are…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90850" y="4598988"/>
            <a:ext cx="1163638" cy="198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25788" y="5278438"/>
            <a:ext cx="1006475" cy="18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2528888" y="5106988"/>
            <a:ext cx="1006475" cy="18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250825" y="363538"/>
            <a:ext cx="23764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Interviewer talks to contributor and scribe records details (write down or type in)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9509" y="101545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latin typeface="Bradley Hand ITC" pitchFamily="66" charset="0"/>
              </a:rPr>
              <a:t>A Stretcher-bearer at Gallipoli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52492" y="1736308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latin typeface="Bradley Hand ITC" pitchFamily="66" charset="0"/>
              </a:rPr>
              <a:t>April 1915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24128" y="173630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latin typeface="Bradley Hand ITC" pitchFamily="66" charset="0"/>
              </a:rPr>
              <a:t>Gallipoli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52492" y="230823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err="1">
                <a:latin typeface="Bradley Hand ITC" pitchFamily="66" charset="0"/>
              </a:rPr>
              <a:t>Ltn</a:t>
            </a:r>
            <a:r>
              <a:rPr lang="en-GB" altLang="en-US" b="1" dirty="0">
                <a:latin typeface="Bradley Hand ITC" pitchFamily="66" charset="0"/>
              </a:rPr>
              <a:t> </a:t>
            </a:r>
            <a:r>
              <a:rPr lang="en-GB" altLang="en-US" b="1" dirty="0" smtClean="0">
                <a:latin typeface="Bradley Hand ITC" pitchFamily="66" charset="0"/>
              </a:rPr>
              <a:t>Joe Smith (1894-1970)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911988" y="386518"/>
            <a:ext cx="18002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C:\Documents and Settings\ylva\Desktop\alumni\DSC_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4185"/>
            <a:ext cx="4154488" cy="294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RunCoCo, University of Oxford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STORY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/>
          <a:lstStyle/>
          <a:p>
            <a:pPr marL="72390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Anything relevant to period of WW1</a:t>
            </a:r>
          </a:p>
          <a:p>
            <a:pPr marL="723900" indent="0">
              <a:buNone/>
            </a:pPr>
            <a:r>
              <a:rPr lang="en-US" dirty="0">
                <a:solidFill>
                  <a:srgbClr val="FFFFFF"/>
                </a:solidFill>
              </a:rPr>
              <a:t>About person, event, place, object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Extract ‘story’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Record related information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Names, dates, places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Relationship to contributor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Other 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Write readable prose (possibly later)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4" y="1250022"/>
            <a:ext cx="7344816" cy="1305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8180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580063" y="765175"/>
            <a:ext cx="324008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</a:rPr>
              <a:t>THE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</a:rPr>
              <a:t>Interviewer </a:t>
            </a:r>
            <a:r>
              <a:rPr lang="en-GB" altLang="en-US" sz="2800" dirty="0">
                <a:solidFill>
                  <a:schemeClr val="bg1"/>
                </a:solidFill>
              </a:rPr>
              <a:t>gives each object/set of objects one number.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156176" y="3573016"/>
            <a:ext cx="2628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351 : Three buttons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352 : Medal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353 : Dog tags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354 : 10 postcards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566578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Box 23"/>
          <p:cNvSpPr txBox="1">
            <a:spLocks noChangeArrowheads="1"/>
          </p:cNvSpPr>
          <p:nvPr/>
        </p:nvSpPr>
        <p:spPr bwMode="auto">
          <a:xfrm>
            <a:off x="3348038" y="4797425"/>
            <a:ext cx="494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Bradley Hand ITC" pitchFamily="66" charset="0"/>
              </a:rPr>
              <a:t>OBJECTS: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Bradley Hand ITC" pitchFamily="66" charset="0"/>
              </a:rPr>
              <a:t>	Group photo of </a:t>
            </a:r>
            <a:r>
              <a:rPr lang="en-GB" altLang="en-US" sz="1800" b="1" dirty="0" err="1">
                <a:latin typeface="Bradley Hand ITC" pitchFamily="66" charset="0"/>
              </a:rPr>
              <a:t>Ltn</a:t>
            </a:r>
            <a:r>
              <a:rPr lang="en-GB" altLang="en-US" sz="1800" b="1" dirty="0">
                <a:latin typeface="Bradley Hand ITC" pitchFamily="66" charset="0"/>
              </a:rPr>
              <a:t> Smith and friends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Bradley Hand ITC" pitchFamily="66" charset="0"/>
              </a:rPr>
              <a:t>	</a:t>
            </a:r>
            <a:r>
              <a:rPr lang="en-GB" altLang="en-US" sz="1800" b="1" dirty="0" err="1">
                <a:latin typeface="Bradley Hand ITC" pitchFamily="66" charset="0"/>
              </a:rPr>
              <a:t>Dogtag</a:t>
            </a:r>
            <a:r>
              <a:rPr lang="en-GB" altLang="en-US" sz="1800" b="1" dirty="0">
                <a:latin typeface="Bradley Hand ITC" pitchFamily="66" charset="0"/>
              </a:rPr>
              <a:t> on string, belonged to Smith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Bradley Hand ITC" pitchFamily="66" charset="0"/>
              </a:rPr>
              <a:t>	Five letters from Smith to his sister</a:t>
            </a:r>
          </a:p>
        </p:txBody>
      </p:sp>
      <p:sp>
        <p:nvSpPr>
          <p:cNvPr id="32772" name="TextBox 24"/>
          <p:cNvSpPr txBox="1">
            <a:spLocks noChangeArrowheads="1"/>
          </p:cNvSpPr>
          <p:nvPr/>
        </p:nvSpPr>
        <p:spPr bwMode="auto">
          <a:xfrm>
            <a:off x="3203575" y="3716338"/>
            <a:ext cx="460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err="1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Ltn</a:t>
            </a:r>
            <a:r>
              <a:rPr lang="en-GB" altLang="en-US" sz="1800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 Smith did this and this happened and this is how we know and how the objects ended up where they are… </a:t>
            </a:r>
          </a:p>
        </p:txBody>
      </p:sp>
      <p:pic>
        <p:nvPicPr>
          <p:cNvPr id="32773" name="Picture 12" descr="C:\Documents\europeana\pictures\DSC_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3552825"/>
            <a:ext cx="26304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90850" y="4598988"/>
            <a:ext cx="1163638" cy="198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25788" y="5278438"/>
            <a:ext cx="1006475" cy="18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2528888" y="5106988"/>
            <a:ext cx="1006475" cy="18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250825" y="363538"/>
            <a:ext cx="2376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Each object is described </a:t>
            </a:r>
            <a:r>
              <a:rPr lang="en-GB" altLang="en-US" sz="2800" dirty="0">
                <a:solidFill>
                  <a:schemeClr val="bg1"/>
                </a:solidFill>
              </a:rPr>
              <a:t/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(on paper or computer) 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6" y="620688"/>
            <a:ext cx="18002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03575" y="1216653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A Stretcher-bearer at Gallipoli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575" y="1916832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April 1915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6771" y="1916832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Gallipoli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8438" y="2492896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err="1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Ltn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Joe Smith (1894-1970)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C:\Documents\europeana\pictures\DSC_0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2276872"/>
            <a:ext cx="2630487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413" y="1268413"/>
            <a:ext cx="6416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538538" y="1827213"/>
            <a:ext cx="477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  <a:latin typeface="Bradley Hand ITC" pitchFamily="66" charset="0"/>
              </a:rPr>
              <a:t>28    John Smith    0791 1234 5678      ABC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538538" y="2492375"/>
            <a:ext cx="384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lain" startAt="186"/>
            </a:pPr>
            <a:r>
              <a:rPr lang="en-GB" altLang="en-US" sz="1800" b="1">
                <a:solidFill>
                  <a:schemeClr val="tx2"/>
                </a:solidFill>
                <a:latin typeface="Bradley Hand ITC" pitchFamily="66" charset="0"/>
              </a:rPr>
              <a:t>  Group photo</a:t>
            </a:r>
          </a:p>
          <a:p>
            <a:pPr eaLnBrk="1" hangingPunct="1">
              <a:spcBef>
                <a:spcPct val="0"/>
              </a:spcBef>
              <a:buFontTx/>
              <a:buAutoNum type="arabicPlain" startAt="186"/>
            </a:pPr>
            <a:r>
              <a:rPr lang="en-GB" altLang="en-US" sz="1800" b="1">
                <a:solidFill>
                  <a:schemeClr val="tx2"/>
                </a:solidFill>
                <a:latin typeface="Bradley Hand ITC" pitchFamily="66" charset="0"/>
              </a:rPr>
              <a:t>  Dog tag</a:t>
            </a:r>
          </a:p>
          <a:p>
            <a:pPr eaLnBrk="1" hangingPunct="1">
              <a:spcBef>
                <a:spcPct val="0"/>
              </a:spcBef>
              <a:buFontTx/>
              <a:buAutoNum type="arabicPlain" startAt="186"/>
            </a:pPr>
            <a:r>
              <a:rPr lang="en-GB" altLang="en-US" sz="1800" b="1">
                <a:solidFill>
                  <a:schemeClr val="tx2"/>
                </a:solidFill>
                <a:latin typeface="Bradley Hand ITC" pitchFamily="66" charset="0"/>
              </a:rPr>
              <a:t>  Letters (5)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1974850" y="3524647"/>
            <a:ext cx="1366838" cy="6127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1742"/>
              <a:gd name="adj6" fmla="val -29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Object number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179388" y="214313"/>
            <a:ext cx="6984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… and recorded </a:t>
            </a:r>
            <a:r>
              <a:rPr lang="en-GB" altLang="en-US">
                <a:solidFill>
                  <a:schemeClr val="bg1"/>
                </a:solidFill>
              </a:rPr>
              <a:t>on </a:t>
            </a:r>
            <a:r>
              <a:rPr lang="en-GB" altLang="en-US" smtClean="0">
                <a:solidFill>
                  <a:schemeClr val="bg1"/>
                </a:solidFill>
              </a:rPr>
              <a:t>object list </a:t>
            </a:r>
            <a:r>
              <a:rPr lang="en-GB" altLang="en-US" sz="2800" dirty="0">
                <a:solidFill>
                  <a:schemeClr val="bg1"/>
                </a:solidFill>
              </a:rPr>
              <a:t/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400" dirty="0">
                <a:solidFill>
                  <a:schemeClr val="bg1"/>
                </a:solidFill>
              </a:rPr>
              <a:t>(one list/contributor)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19075"/>
            <a:ext cx="59309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6881813" y="476250"/>
            <a:ext cx="20113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Each object </a:t>
            </a:r>
            <a:r>
              <a:rPr lang="en-GB" altLang="en-US" sz="2400" dirty="0">
                <a:solidFill>
                  <a:schemeClr val="bg1"/>
                </a:solidFill>
              </a:rPr>
              <a:t>is placed with its number in </a:t>
            </a:r>
            <a:r>
              <a:rPr lang="en-GB" altLang="en-US" sz="2400" dirty="0" smtClean="0">
                <a:solidFill>
                  <a:schemeClr val="bg1"/>
                </a:solidFill>
              </a:rPr>
              <a:t>folder, or similar, and all put in box/tray.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Keep objects  and list together (one box and list per owner).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040" y="5877272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pic>
        <p:nvPicPr>
          <p:cNvPr id="2050" name="Picture 2" descr="O:\Europeana\Collection events\2014-11-roadshow-Somerville\DSCF3020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22" y="1306"/>
            <a:ext cx="9192344" cy="40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422108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chemeClr val="bg1"/>
                </a:solidFill>
              </a:rPr>
              <a:t>Interviewer </a:t>
            </a:r>
            <a:r>
              <a:rPr lang="en-GB" altLang="en-US" sz="2800" i="1" dirty="0" smtClean="0">
                <a:solidFill>
                  <a:schemeClr val="bg1"/>
                </a:solidFill>
              </a:rPr>
              <a:t>then</a:t>
            </a:r>
            <a:r>
              <a:rPr lang="en-GB" altLang="en-US" sz="2800" dirty="0" smtClean="0">
                <a:solidFill>
                  <a:schemeClr val="bg1"/>
                </a:solidFill>
              </a:rPr>
              <a:t> takes </a:t>
            </a:r>
            <a:r>
              <a:rPr lang="en-GB" altLang="en-US" sz="2800" dirty="0">
                <a:solidFill>
                  <a:schemeClr val="bg1"/>
                </a:solidFill>
              </a:rPr>
              <a:t>objects and paperwork </a:t>
            </a:r>
            <a:r>
              <a:rPr lang="en-GB" altLang="en-US" sz="2800" dirty="0" smtClean="0">
                <a:solidFill>
                  <a:schemeClr val="bg1"/>
                </a:solidFill>
              </a:rPr>
              <a:t>for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940" y="5274925"/>
            <a:ext cx="6443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4400" dirty="0">
                <a:solidFill>
                  <a:schemeClr val="bg1"/>
                </a:solidFill>
              </a:rPr>
              <a:t>3. </a:t>
            </a:r>
            <a:r>
              <a:rPr lang="en-GB" altLang="en-US" sz="4400" dirty="0" smtClean="0">
                <a:solidFill>
                  <a:schemeClr val="bg1"/>
                </a:solidFill>
              </a:rPr>
              <a:t>DIGITISATION</a:t>
            </a:r>
          </a:p>
          <a:p>
            <a:pPr algn="ctr"/>
            <a:r>
              <a:rPr lang="en-GB" altLang="en-US" sz="2800" dirty="0" smtClean="0">
                <a:solidFill>
                  <a:schemeClr val="bg1"/>
                </a:solidFill>
              </a:rPr>
              <a:t>(Digitisation Desk and Digitisation Stations)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38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ylva\Desktop\alumni\101_06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3792538"/>
            <a:ext cx="341788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O:\Europeana\Stella-Wisdom-Banbury\A6xxdPGCUAA9RYQ.jpg large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/>
          <a:stretch>
            <a:fillRect/>
          </a:stretch>
        </p:blipFill>
        <p:spPr bwMode="auto">
          <a:xfrm>
            <a:off x="4691063" y="3290888"/>
            <a:ext cx="39243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33388" y="6191250"/>
            <a:ext cx="345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4. </a:t>
            </a:r>
            <a:r>
              <a:rPr lang="en-GB" altLang="en-US" sz="2800" u="sng" dirty="0" smtClean="0">
                <a:solidFill>
                  <a:schemeClr val="bg1"/>
                </a:solidFill>
              </a:rPr>
              <a:t>Upload</a:t>
            </a:r>
            <a:r>
              <a:rPr lang="en-GB" altLang="en-US" sz="2800" dirty="0" smtClean="0">
                <a:solidFill>
                  <a:schemeClr val="bg1"/>
                </a:solidFill>
              </a:rPr>
              <a:t> to </a:t>
            </a:r>
            <a:r>
              <a:rPr lang="en-GB" altLang="en-US" sz="2800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5160963" y="6191250"/>
            <a:ext cx="345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3. </a:t>
            </a:r>
            <a:r>
              <a:rPr lang="en-GB" altLang="en-US" u="sng" dirty="0">
                <a:solidFill>
                  <a:schemeClr val="bg1"/>
                </a:solidFill>
              </a:rPr>
              <a:t>Digitise</a:t>
            </a:r>
            <a:r>
              <a:rPr lang="en-GB" altLang="en-US" dirty="0">
                <a:solidFill>
                  <a:schemeClr val="bg1"/>
                </a:solidFill>
              </a:rPr>
              <a:t> objects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30938" y="64595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RunCoCo, University of Oxford</a:t>
            </a:r>
            <a:endParaRPr lang="en-GB" dirty="0"/>
          </a:p>
        </p:txBody>
      </p:sp>
      <p:pic>
        <p:nvPicPr>
          <p:cNvPr id="11271" name="Picture 2" descr="http://omeka.rwdit.net/files/original/618acffc6a32c2a14dc3a11dbfd705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-195263"/>
            <a:ext cx="467836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O:\Europeana\Pictures\Paris\file00006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11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541338" y="2998788"/>
            <a:ext cx="345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1. </a:t>
            </a:r>
            <a:r>
              <a:rPr lang="en-GB" altLang="en-US" u="sng" dirty="0" smtClean="0">
                <a:solidFill>
                  <a:schemeClr val="bg1"/>
                </a:solidFill>
              </a:rPr>
              <a:t>Welcome</a:t>
            </a:r>
            <a:r>
              <a:rPr lang="en-GB" altLang="en-US" dirty="0" smtClean="0">
                <a:solidFill>
                  <a:schemeClr val="bg1"/>
                </a:solidFill>
              </a:rPr>
              <a:t> people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5876313" y="2459481"/>
            <a:ext cx="345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2. </a:t>
            </a:r>
            <a:r>
              <a:rPr lang="en-GB" altLang="en-US" sz="2400" u="sng" dirty="0" smtClean="0">
                <a:solidFill>
                  <a:schemeClr val="bg1"/>
                </a:solidFill>
              </a:rPr>
              <a:t>Interview</a:t>
            </a:r>
            <a:r>
              <a:rPr lang="en-GB" altLang="en-US" sz="2400" dirty="0" smtClean="0">
                <a:solidFill>
                  <a:schemeClr val="bg1"/>
                </a:solidFill>
              </a:rPr>
              <a:t> &amp; Record </a:t>
            </a:r>
            <a:r>
              <a:rPr lang="en-GB" altLang="en-US" sz="2400" dirty="0">
                <a:solidFill>
                  <a:schemeClr val="bg1"/>
                </a:solidFill>
              </a:rPr>
              <a:t>‘story’</a:t>
            </a:r>
          </a:p>
        </p:txBody>
      </p:sp>
      <p:sp>
        <p:nvSpPr>
          <p:cNvPr id="3" name="Curved Down Arrow 2"/>
          <p:cNvSpPr/>
          <p:nvPr/>
        </p:nvSpPr>
        <p:spPr>
          <a:xfrm>
            <a:off x="3276600" y="2492375"/>
            <a:ext cx="2087563" cy="936625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0800000">
            <a:off x="3276600" y="4005263"/>
            <a:ext cx="2087563" cy="936625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pic>
        <p:nvPicPr>
          <p:cNvPr id="1026" name="Picture 2" descr="O:\Europeana\Collection events\2014-11-roadshow-Somerville\DSCF30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03868"/>
            <a:ext cx="6019800" cy="38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04248" y="3429000"/>
            <a:ext cx="255577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</a:rPr>
              <a:t>Who do you need?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Check-in/out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Helper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Co-ordinator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2400" dirty="0" smtClean="0">
                <a:solidFill>
                  <a:schemeClr val="bg1"/>
                </a:solidFill>
              </a:rPr>
              <a:t>(Back-up)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6632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chemeClr val="bg1"/>
                </a:solidFill>
              </a:rPr>
              <a:t>Digitisation Desk: What happens?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800" dirty="0" smtClean="0">
                <a:solidFill>
                  <a:schemeClr val="bg1"/>
                </a:solidFill>
              </a:rPr>
              <a:t>Check in objects 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800" dirty="0" smtClean="0">
                <a:solidFill>
                  <a:schemeClr val="bg1"/>
                </a:solidFill>
              </a:rPr>
              <a:t>Hand to digitisers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800" dirty="0" smtClean="0">
                <a:solidFill>
                  <a:schemeClr val="bg1"/>
                </a:solidFill>
              </a:rPr>
              <a:t>Digitise 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800" dirty="0" smtClean="0">
                <a:solidFill>
                  <a:schemeClr val="bg1"/>
                </a:solidFill>
              </a:rPr>
              <a:t>Check out/ Return to owner</a:t>
            </a:r>
          </a:p>
          <a:p>
            <a:r>
              <a:rPr lang="en-GB" altLang="en-US" sz="2800" dirty="0" smtClean="0">
                <a:solidFill>
                  <a:schemeClr val="bg1"/>
                </a:solidFill>
              </a:rPr>
              <a:t>(Back up memory cards)</a:t>
            </a:r>
          </a:p>
          <a:p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12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78812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988" y="1196975"/>
            <a:ext cx="6265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28    John Smith    0791 1234 5678              ABC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88" y="2032000"/>
            <a:ext cx="38433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86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   Group photo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86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   Dog tag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86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   Letters (5)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2032000"/>
            <a:ext cx="8778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Scan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708275"/>
            <a:ext cx="8775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Cam 2 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itchFamily="66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379663"/>
            <a:ext cx="8775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Cam 1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itchFamily="66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375" y="4797425"/>
            <a:ext cx="5688013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ea typeface="+mn-ea"/>
              </a:rPr>
              <a:t>Desk staff or digitiser makes note on list about where objects are being digitised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51275" y="3356992"/>
            <a:ext cx="1800845" cy="144043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8144" y="1988840"/>
            <a:ext cx="936104" cy="122078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ylva\Desktop\alumni\101_0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7717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Documents and Settings\ylva\Desktop\alumni\101_1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5639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Documents and Settings\ylva\Desktop\alumni\DSC_082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275" y="651668"/>
            <a:ext cx="26638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254500"/>
            <a:ext cx="36337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407696" y="260648"/>
            <a:ext cx="273630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Digitisation Station(s): What do they do?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Take digital image of objects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Back up memory cards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:\Ylva Burgland Data\mina bilder\2011Tyskland\101_0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17265"/>
            <a:ext cx="3525365" cy="264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-468313" y="103188"/>
            <a:ext cx="8229601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Scanning or Digital Cameras?</a:t>
            </a:r>
          </a:p>
        </p:txBody>
      </p: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389896" y="3861048"/>
            <a:ext cx="35253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Good for papers, faint print, flat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BUT SLOW</a:t>
            </a:r>
            <a:r>
              <a:rPr lang="en-GB" alt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RunCoCo</a:t>
            </a:r>
            <a:r>
              <a:rPr lang="en-GB" dirty="0"/>
              <a:t>, University of Oxford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680" y="1114808"/>
            <a:ext cx="2160240" cy="287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905528" y="4129193"/>
            <a:ext cx="316835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Can be used for all kinds of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Fast, flexible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2" descr="copystan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030" y="1553306"/>
            <a:ext cx="1971700" cy="19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:\Europeana\Banbury_files\KatesCamera\2\IMG_5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389437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6012160" y="2276872"/>
            <a:ext cx="2695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</a:rPr>
              <a:t>Take first picture with ticket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O:\Europeana\Banbury_files\KatesCamera\2\IMG_5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333"/>
            <a:ext cx="2156346" cy="323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O:\Europeana\Banbury_files\KatesCamera\2\IMG_5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7614"/>
            <a:ext cx="1223293" cy="18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O:\Europeana\Banbury_files\KatesCamera\2\IMG_5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078" y="2064182"/>
            <a:ext cx="2480798" cy="16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5004049" y="593725"/>
            <a:ext cx="41145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Take </a:t>
            </a:r>
            <a:r>
              <a:rPr lang="en-GB" altLang="en-US" sz="2800" dirty="0">
                <a:solidFill>
                  <a:schemeClr val="bg1"/>
                </a:solidFill>
              </a:rPr>
              <a:t>several pictures of </a:t>
            </a:r>
            <a:r>
              <a:rPr lang="en-GB" altLang="en-US" sz="2800" dirty="0" smtClean="0">
                <a:solidFill>
                  <a:schemeClr val="bg1"/>
                </a:solidFill>
              </a:rPr>
              <a:t>each object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Capture front/back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Be flexible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pic>
        <p:nvPicPr>
          <p:cNvPr id="7" name="Picture 3" descr="O:\Europeana\Banbury_files\KatesCamera\K-Done\13\IMG_57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29" y="3869049"/>
            <a:ext cx="1518992" cy="22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O:\Europeana\Banbury_files\KatesCamera\K-Done\13\IMG_57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629" y="3918176"/>
            <a:ext cx="1441371" cy="22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lva\Desktop\alumni\101_10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2191769" cy="14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O:\Europeana\Banbury_files\CarollsCamera\3\IMG_16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465337"/>
            <a:ext cx="1883554" cy="17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78812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988" y="1196975"/>
            <a:ext cx="6265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28    John Smith    0791 1234 5678              ABC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88" y="2032000"/>
            <a:ext cx="38433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86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   Group photo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86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   Dog tag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86"/>
              <a:defRPr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  <a:ea typeface="+mn-ea"/>
              </a:rPr>
              <a:t>   Letters (5)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2032000"/>
            <a:ext cx="10211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Scan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104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Cam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2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itchFamily="66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379663"/>
            <a:ext cx="136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Cam 1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itchFamily="66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288" y="2011363"/>
            <a:ext cx="723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10.12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5288" y="2400300"/>
            <a:ext cx="7318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10.05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7513" y="2709863"/>
            <a:ext cx="723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  <a:ea typeface="+mn-ea"/>
              </a:rPr>
              <a:t>10.12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45288" y="2011363"/>
            <a:ext cx="850900" cy="122078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31913" y="5084763"/>
            <a:ext cx="502602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mtClean="0"/>
              <a:t>Note when objects have been digitised</a:t>
            </a:r>
          </a:p>
          <a:p>
            <a:pPr eaLnBrk="1" hangingPunct="1">
              <a:defRPr/>
            </a:pPr>
            <a:r>
              <a:rPr lang="en-GB" altLang="en-US" smtClean="0"/>
              <a:t>Take objects to the ‘Returns desk’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60032" y="3356992"/>
            <a:ext cx="2089150" cy="171926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:\Europeana\Banbury_Slideshow\DSC_0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48323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652120" y="260648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</a:rPr>
              <a:t>RETURNS DESK?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5652120" y="1052736"/>
            <a:ext cx="3168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Check </a:t>
            </a:r>
            <a:r>
              <a:rPr lang="en-GB" altLang="en-US" sz="2400" dirty="0">
                <a:solidFill>
                  <a:schemeClr val="bg1"/>
                </a:solidFill>
              </a:rPr>
              <a:t>that all objects are </a:t>
            </a:r>
            <a:r>
              <a:rPr lang="en-GB" altLang="en-US" sz="2400" dirty="0" smtClean="0">
                <a:solidFill>
                  <a:schemeClr val="bg1"/>
                </a:solidFill>
              </a:rPr>
              <a:t>processed.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Notify owner.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Owner signs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pic>
        <p:nvPicPr>
          <p:cNvPr id="6" name="Picture 2" descr="O:\Europeana\Pictures\Berlin\IMG_22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5"/>
          <a:stretch>
            <a:fillRect/>
          </a:stretch>
        </p:blipFill>
        <p:spPr bwMode="auto">
          <a:xfrm>
            <a:off x="5724128" y="2835275"/>
            <a:ext cx="29146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:\Europeana\Imagery support for PR and website\Banbury Photos -PR\DSC_00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429000"/>
            <a:ext cx="46440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650" y="3429000"/>
            <a:ext cx="3851920" cy="30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9178" y="332656"/>
            <a:ext cx="4662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4. </a:t>
            </a:r>
            <a:r>
              <a:rPr lang="en-GB" sz="3200" dirty="0" smtClean="0">
                <a:solidFill>
                  <a:schemeClr val="bg1"/>
                </a:solidFill>
              </a:rPr>
              <a:t>UPLOAD (After event!)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19872" y="6524822"/>
            <a:ext cx="2895600" cy="365125"/>
          </a:xfrm>
        </p:spPr>
        <p:txBody>
          <a:bodyPr/>
          <a:lstStyle/>
          <a:p>
            <a:r>
              <a:rPr lang="en-GB" dirty="0" smtClean="0"/>
              <a:t>RunCoCo, University of Oxford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9178" y="1052736"/>
            <a:ext cx="5454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Edit images and stories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Link images to right story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Upload story and image(s) to online platform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Archive originals and final versions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6602" y="5818578"/>
            <a:ext cx="1152128" cy="78235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2160" y="1237401"/>
            <a:ext cx="3024336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Who do you need?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Cataloguers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Image editors?</a:t>
            </a:r>
          </a:p>
        </p:txBody>
      </p:sp>
    </p:spTree>
    <p:extLst>
      <p:ext uri="{BB962C8B-B14F-4D97-AF65-F5344CB8AC3E}">
        <p14:creationId xmlns:p14="http://schemas.microsoft.com/office/powerpoint/2010/main" val="9595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Also think about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Visitor experience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Security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Lead up to the event - promotion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42" name="Picture 2" descr="O:\Europeana\2013_04_Antwerp\Antwerp_contexts\IMG_14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07882"/>
            <a:ext cx="5175176" cy="34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3608" y="6309320"/>
            <a:ext cx="2895600" cy="365125"/>
          </a:xfrm>
        </p:spPr>
        <p:txBody>
          <a:bodyPr/>
          <a:lstStyle/>
          <a:p>
            <a:r>
              <a:rPr lang="en-GB" dirty="0" smtClean="0"/>
              <a:t>RunCoCo, University of Oxford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Or </a:t>
            </a:r>
            <a:r>
              <a:rPr lang="mr-IN" dirty="0" smtClean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13353"/>
              </p:ext>
            </p:extLst>
          </p:nvPr>
        </p:nvGraphicFramePr>
        <p:xfrm>
          <a:off x="179512" y="1340768"/>
          <a:ext cx="8686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57200" y="5013176"/>
            <a:ext cx="5987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On the day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22096" y="4995882"/>
            <a:ext cx="1944216" cy="52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the day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Putting it all together?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Welcome Desk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2+ people (1 Welcome Desk, 1+ Meet and Greet)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Queue Manager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1 MC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Permissions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 Interview Desk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 interview desks (2 people on each, ‘interviewer’ and ‘scribe’)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subject experts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‘Story’ forms (paper or computer)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Object Lists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Raffle Tickets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Folders and trays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345260" y="1392516"/>
            <a:ext cx="1152128" cy="7823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67990" y="1392515"/>
            <a:ext cx="1152128" cy="7823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Putting it all together?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Digitisation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2+ for </a:t>
            </a:r>
            <a:r>
              <a:rPr lang="en-US" dirty="0" err="1" smtClean="0">
                <a:solidFill>
                  <a:schemeClr val="bg1"/>
                </a:solidFill>
              </a:rPr>
              <a:t>Digitisation</a:t>
            </a:r>
            <a:r>
              <a:rPr lang="en-US" dirty="0" smtClean="0">
                <a:solidFill>
                  <a:schemeClr val="bg1"/>
                </a:solidFill>
              </a:rPr>
              <a:t> Desk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In/Out tables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3+ </a:t>
            </a:r>
            <a:r>
              <a:rPr lang="en-US" dirty="0" err="1" smtClean="0">
                <a:solidFill>
                  <a:schemeClr val="bg1"/>
                </a:solidFill>
              </a:rPr>
              <a:t>digitisation</a:t>
            </a:r>
            <a:r>
              <a:rPr lang="en-US" dirty="0" smtClean="0">
                <a:solidFill>
                  <a:schemeClr val="bg1"/>
                </a:solidFill>
              </a:rPr>
              <a:t> stations 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2 cameras, 1 scanner (2 people on each, ‘photographer’ and ‘helper’)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2 cameras, tripods, lights, </a:t>
            </a:r>
            <a:r>
              <a:rPr lang="en-US" i="1" dirty="0" smtClean="0">
                <a:solidFill>
                  <a:schemeClr val="bg1"/>
                </a:solidFill>
              </a:rPr>
              <a:t>laptops</a:t>
            </a:r>
            <a:r>
              <a:rPr lang="en-US" dirty="0" smtClean="0">
                <a:solidFill>
                  <a:schemeClr val="bg1"/>
                </a:solidFill>
              </a:rPr>
              <a:t>, etc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Flash cards for camera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Scanner with laptop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Returns desk (1+ 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 Upload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1+ cataloguer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Computer with internet connection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All stories, images and paper forms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203848" y="1357548"/>
            <a:ext cx="1152128" cy="7823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Digitisation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7715990" y="1275041"/>
            <a:ext cx="1152128" cy="78235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50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Welcome: 2+ students, 1 Staff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MC: 1 Staff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Interview: 6+ students, 1 Staff, 1+ Subject Expert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Digitisation</a:t>
            </a:r>
            <a:r>
              <a:rPr lang="en-US" dirty="0" smtClean="0">
                <a:solidFill>
                  <a:schemeClr val="bg1"/>
                </a:solidFill>
              </a:rPr>
              <a:t> Desk: 2+ students, 1 Staff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Digitisation</a:t>
            </a:r>
            <a:r>
              <a:rPr lang="en-US" dirty="0" smtClean="0">
                <a:solidFill>
                  <a:schemeClr val="bg1"/>
                </a:solidFill>
              </a:rPr>
              <a:t> Stations: 6+ students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Returns desk: 1 student, 1 Staff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34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210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And…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Stephen Barker and David Alton</a:t>
            </a:r>
          </a:p>
          <a:p>
            <a:pPr lvl="0"/>
            <a:r>
              <a:rPr lang="en-GB" dirty="0" err="1">
                <a:solidFill>
                  <a:schemeClr val="bg1"/>
                </a:solidFill>
              </a:rPr>
              <a:t>SunDog</a:t>
            </a:r>
            <a:r>
              <a:rPr lang="en-GB" dirty="0">
                <a:solidFill>
                  <a:schemeClr val="bg1"/>
                </a:solidFill>
              </a:rPr>
              <a:t> TV Documentary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Commonwealth War Graves Commission (CWGC)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a typeface="+mj-ea"/>
                <a:cs typeface="+mj-cs"/>
              </a:rPr>
              <a:t>PREPARATION &amp; Troubleshooting</a:t>
            </a:r>
            <a:endParaRPr lang="en-GB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Check-lists, guides, forms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for your support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2060848"/>
            <a:ext cx="5357200" cy="71777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7200" y="2963664"/>
            <a:ext cx="3538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Adapt to your event and your needs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ASK US!!!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chemeClr val="bg1"/>
                </a:solidFill>
              </a:rPr>
              <a:t>What to do if…</a:t>
            </a:r>
            <a:endParaRPr lang="en-GB" alt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 dirty="0" smtClean="0">
                <a:solidFill>
                  <a:schemeClr val="bg1"/>
                </a:solidFill>
              </a:rPr>
              <a:t>… too many people come?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 smtClean="0">
                <a:solidFill>
                  <a:schemeClr val="bg1"/>
                </a:solidFill>
              </a:rPr>
              <a:t>… too few people come?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 smtClean="0">
                <a:solidFill>
                  <a:schemeClr val="bg1"/>
                </a:solidFill>
              </a:rPr>
              <a:t>… there is too much to digitise?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 smtClean="0">
                <a:solidFill>
                  <a:schemeClr val="bg1"/>
                </a:solidFill>
              </a:rPr>
              <a:t>… there are problems with equipment?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 smtClean="0">
                <a:solidFill>
                  <a:schemeClr val="bg1"/>
                </a:solidFill>
              </a:rPr>
              <a:t>Other issues?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3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 smtClean="0">
                <a:solidFill>
                  <a:schemeClr val="bg1"/>
                </a:solidFill>
              </a:rPr>
              <a:t>How to avoid problems?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a typeface="+mj-ea"/>
                <a:cs typeface="+mj-cs"/>
              </a:rPr>
              <a:t>Questions? </a:t>
            </a:r>
            <a:br>
              <a:rPr lang="en-GB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GB" dirty="0" smtClean="0">
                <a:solidFill>
                  <a:schemeClr val="bg1"/>
                </a:solidFill>
                <a:ea typeface="+mj-ea"/>
                <a:cs typeface="+mj-cs"/>
              </a:rPr>
              <a:t>Discussion</a:t>
            </a:r>
            <a:endParaRPr lang="en-GB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983038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123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Running a digital collection day in 4 steps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4100832"/>
            <a:ext cx="6750799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Stuart Lee</a:t>
            </a:r>
          </a:p>
          <a:p>
            <a:pPr algn="l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Ylva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Berglund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Prytz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ww1collections@it.ox.ac.uk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8" y="3602680"/>
            <a:ext cx="3502615" cy="29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Video: What is a digital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collection day?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937" y="2067719"/>
            <a:ext cx="6334125" cy="3590925"/>
          </a:xfrm>
          <a:prstGeom prst="rect">
            <a:avLst/>
          </a:prstGeom>
        </p:spPr>
      </p:pic>
      <p:sp>
        <p:nvSpPr>
          <p:cNvPr id="4" name="Action Button: Movie 3">
            <a:hlinkClick r:id="rId3" highlightClick="1"/>
          </p:cNvPr>
          <p:cNvSpPr/>
          <p:nvPr/>
        </p:nvSpPr>
        <p:spPr>
          <a:xfrm>
            <a:off x="8028384" y="5623380"/>
            <a:ext cx="826392" cy="898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THINK: BBC’s Antiques Roadshow with digital cameras!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8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ylva\Desktop\alumni\DSC_036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O:\Europeana\Banbury_files\Banbury Photos -PR\DSC_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930650"/>
            <a:ext cx="43942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O:\Europeana\Banbury_files\Frank_D_Banbury\DSC_0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8738"/>
            <a:ext cx="482123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O:\Europeana\Banbury_files\Frank_D_Banbury\DSC_05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954213"/>
            <a:ext cx="494188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538" y="88900"/>
            <a:ext cx="4968875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</a:rPr>
              <a:t>1. WELCOME DESK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  <a:latin typeface="+mn-lt"/>
                <a:ea typeface="+mn-ea"/>
              </a:rPr>
              <a:t>First stop for visitor</a:t>
            </a:r>
            <a:endParaRPr lang="en-GB" sz="28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4" y="6147732"/>
            <a:ext cx="1152128" cy="7823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Welcome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/>
                </a:solidFill>
              </a:rPr>
              <a:t>Welcome Desk: What does it do?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1150" cy="4525963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Collects basic information</a:t>
            </a: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Signs permissions form</a:t>
            </a: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Organise and manage queue, waiting area, tea </a:t>
            </a:r>
            <a:r>
              <a:rPr lang="mr-IN" altLang="en-US" sz="2400" dirty="0" smtClean="0">
                <a:solidFill>
                  <a:schemeClr val="bg1"/>
                </a:solidFill>
              </a:rPr>
              <a:t>…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/>
            <a:endParaRPr lang="en-GB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Who do you need?</a:t>
            </a: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Desk staff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‘Meet and greet’</a:t>
            </a:r>
          </a:p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Queue manager/MC</a:t>
            </a:r>
          </a:p>
          <a:p>
            <a:pPr eaLnBrk="1" hangingPunct="1">
              <a:buFont typeface="Arial" charset="0"/>
              <a:buNone/>
            </a:pPr>
            <a:endParaRPr lang="en-GB" alt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7412" name="Picture 4" descr="O:\Europeana\Banbury_files\Frank_D_Banbury\DSC_0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50" y="2205038"/>
            <a:ext cx="434022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RunCoCo, University of Oxford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1345" y="5928805"/>
            <a:ext cx="1152128" cy="7823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Welcome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the permissions form?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A form the contributor needs to sign agreeing they: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have the right to share the material they have brought in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are happy for others to see and re-use the digital version </a:t>
            </a:r>
          </a:p>
          <a:p>
            <a:pPr lvl="1"/>
            <a:r>
              <a:rPr lang="en-US" i="1" dirty="0">
                <a:solidFill>
                  <a:srgbClr val="FFFFFF"/>
                </a:solidFill>
              </a:rPr>
              <a:t>a</a:t>
            </a:r>
            <a:r>
              <a:rPr lang="en-US" i="1" dirty="0" smtClean="0">
                <a:solidFill>
                  <a:srgbClr val="FFFFFF"/>
                </a:solidFill>
              </a:rPr>
              <a:t>s long as they say where it came from </a:t>
            </a:r>
            <a:r>
              <a:rPr lang="en-US" dirty="0" smtClean="0">
                <a:solidFill>
                  <a:srgbClr val="FFFFFF"/>
                </a:solidFill>
              </a:rPr>
              <a:t>(‘attribution’)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RunCoCo, University of Oxford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79512" y="5939116"/>
            <a:ext cx="1152128" cy="7823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" y="15875"/>
            <a:ext cx="6886575" cy="37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25" y="15875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2"/>
          <p:cNvSpPr>
            <a:spLocks noGrp="1"/>
          </p:cNvSpPr>
          <p:nvPr>
            <p:ph type="title"/>
          </p:nvPr>
        </p:nvSpPr>
        <p:spPr>
          <a:xfrm>
            <a:off x="99432" y="4293096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rgbClr val="F2F2F2"/>
                </a:solidFill>
              </a:rPr>
              <a:t>“MEET AND GREETERS”</a:t>
            </a:r>
            <a:br>
              <a:rPr lang="en-US" altLang="en-US" sz="2800" dirty="0" smtClean="0">
                <a:solidFill>
                  <a:srgbClr val="F2F2F2"/>
                </a:solidFill>
              </a:rPr>
            </a:br>
            <a:r>
              <a:rPr lang="en-US" altLang="en-US" sz="3200" dirty="0" smtClean="0">
                <a:solidFill>
                  <a:srgbClr val="F2F2F2"/>
                </a:solidFill>
              </a:rPr>
              <a:t>- </a:t>
            </a:r>
            <a:r>
              <a:rPr lang="en-US" altLang="en-US" sz="2800" dirty="0" smtClean="0">
                <a:solidFill>
                  <a:srgbClr val="F2F2F2"/>
                </a:solidFill>
              </a:rPr>
              <a:t>help with the form</a:t>
            </a:r>
            <a:br>
              <a:rPr lang="en-US" altLang="en-US" sz="2800" dirty="0" smtClean="0">
                <a:solidFill>
                  <a:srgbClr val="F2F2F2"/>
                </a:solidFill>
              </a:rPr>
            </a:br>
            <a:r>
              <a:rPr lang="en-US" altLang="en-US" sz="2800" dirty="0" smtClean="0">
                <a:solidFill>
                  <a:srgbClr val="F2F2F2"/>
                </a:solidFill>
              </a:rPr>
              <a:t>- answer questions</a:t>
            </a:r>
            <a:r>
              <a:rPr lang="en-US" altLang="en-US" sz="3200" dirty="0" smtClean="0">
                <a:solidFill>
                  <a:srgbClr val="F2F2F2"/>
                </a:solidFill>
              </a:rPr>
              <a:t/>
            </a:r>
            <a:br>
              <a:rPr lang="en-US" altLang="en-US" sz="3200" dirty="0" smtClean="0">
                <a:solidFill>
                  <a:srgbClr val="F2F2F2"/>
                </a:solidFill>
              </a:rPr>
            </a:br>
            <a:r>
              <a:rPr lang="en-US" altLang="en-US" sz="3200" dirty="0" smtClean="0">
                <a:solidFill>
                  <a:srgbClr val="F2F2F2"/>
                </a:solidFill>
              </a:rPr>
              <a:t>- </a:t>
            </a:r>
            <a:r>
              <a:rPr lang="en-US" altLang="en-US" sz="2800" dirty="0" smtClean="0">
                <a:solidFill>
                  <a:srgbClr val="F2F2F2"/>
                </a:solidFill>
              </a:rPr>
              <a:t>keep people happy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RunCoCo</a:t>
            </a:r>
            <a:r>
              <a:rPr lang="en-GB" dirty="0"/>
              <a:t>, University of Oxford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3440" y="5910590"/>
            <a:ext cx="1152128" cy="7823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Welcome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1228</Words>
  <Application>Microsoft Office PowerPoint</Application>
  <PresentationFormat>On-screen Show (4:3)</PresentationFormat>
  <Paragraphs>276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ＭＳ Ｐゴシック</vt:lpstr>
      <vt:lpstr>Arial</vt:lpstr>
      <vt:lpstr>Bradley Hand ITC</vt:lpstr>
      <vt:lpstr>Calibri</vt:lpstr>
      <vt:lpstr>Office Theme</vt:lpstr>
      <vt:lpstr>Running a digital collection day in 4 steps</vt:lpstr>
      <vt:lpstr>PowerPoint Presentation</vt:lpstr>
      <vt:lpstr>Or …</vt:lpstr>
      <vt:lpstr>Video: What is a digital  collection day?</vt:lpstr>
      <vt:lpstr>THINK: BBC’s Antiques Roadshow with digital cameras!</vt:lpstr>
      <vt:lpstr>PowerPoint Presentation</vt:lpstr>
      <vt:lpstr>Welcome Desk: What does it do?</vt:lpstr>
      <vt:lpstr>What is the permissions form?</vt:lpstr>
      <vt:lpstr>“MEET AND GREETERS” - help with the form - answer questions - keep people happy</vt:lpstr>
      <vt:lpstr>Public areas</vt:lpstr>
      <vt:lpstr>PowerPoint Presentation</vt:lpstr>
      <vt:lpstr>Interview: What happens?</vt:lpstr>
      <vt:lpstr>PowerPoint Presentation</vt:lpstr>
      <vt:lpstr>THE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Scanning or Digital Cameras?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Also think about</vt:lpstr>
      <vt:lpstr>Putting it all together?</vt:lpstr>
      <vt:lpstr>Putting it all together?</vt:lpstr>
      <vt:lpstr>Summary</vt:lpstr>
      <vt:lpstr>And…</vt:lpstr>
      <vt:lpstr>PREPARATION &amp; Troubleshooting</vt:lpstr>
      <vt:lpstr>Check-lists, guides, forms - for your support</vt:lpstr>
      <vt:lpstr>What to do if…</vt:lpstr>
      <vt:lpstr>Questions?  Discussion</vt:lpstr>
      <vt:lpstr>Running a digital collection day in 4 steps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Ylva Berglund Prytz</dc:creator>
  <cp:lastModifiedBy>Ylva Berglund</cp:lastModifiedBy>
  <cp:revision>249</cp:revision>
  <cp:lastPrinted>2015-08-24T11:37:04Z</cp:lastPrinted>
  <dcterms:created xsi:type="dcterms:W3CDTF">2013-03-21T13:09:18Z</dcterms:created>
  <dcterms:modified xsi:type="dcterms:W3CDTF">2017-10-20T08:54:10Z</dcterms:modified>
</cp:coreProperties>
</file>